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3"/>
  </p:notesMasterIdLst>
  <p:sldIdLst>
    <p:sldId id="256" r:id="rId3"/>
    <p:sldId id="257" r:id="rId4"/>
    <p:sldId id="272" r:id="rId5"/>
    <p:sldId id="258" r:id="rId6"/>
    <p:sldId id="259" r:id="rId7"/>
    <p:sldId id="279" r:id="rId8"/>
    <p:sldId id="280" r:id="rId9"/>
    <p:sldId id="281" r:id="rId10"/>
    <p:sldId id="282" r:id="rId11"/>
    <p:sldId id="260" r:id="rId12"/>
    <p:sldId id="261" r:id="rId13"/>
    <p:sldId id="262" r:id="rId14"/>
    <p:sldId id="263" r:id="rId15"/>
    <p:sldId id="265" r:id="rId16"/>
    <p:sldId id="270" r:id="rId17"/>
    <p:sldId id="276" r:id="rId18"/>
    <p:sldId id="264" r:id="rId19"/>
    <p:sldId id="283" r:id="rId20"/>
    <p:sldId id="284" r:id="rId21"/>
    <p:sldId id="285" r:id="rId22"/>
    <p:sldId id="286" r:id="rId23"/>
    <p:sldId id="287" r:id="rId24"/>
    <p:sldId id="288" r:id="rId25"/>
    <p:sldId id="289" r:id="rId26"/>
    <p:sldId id="290" r:id="rId27"/>
    <p:sldId id="291" r:id="rId28"/>
    <p:sldId id="292" r:id="rId29"/>
    <p:sldId id="293" r:id="rId30"/>
    <p:sldId id="294" r:id="rId31"/>
    <p:sldId id="295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15B95-D018-4ABB-8F96-E5956F670990}" type="datetimeFigureOut">
              <a:rPr lang="en-IN" smtClean="0"/>
              <a:t>06-05-2020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81D650-4309-49AA-9073-3CBCBE1ACF2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40109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81D650-4309-49AA-9073-3CBCBE1ACF27}" type="slidenum">
              <a:rPr lang="en-IN" smtClean="0"/>
              <a:t>15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2815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A16306-D571-44AF-8F7B-3645153546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EEC7EB-548A-4704-820A-BC711832C5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7212AC-8289-437A-8C35-C26D612B4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6685C-301E-4448-B684-41B1DD24E8A7}" type="datetimeFigureOut">
              <a:rPr lang="en-IN" smtClean="0"/>
              <a:t>06-05-2020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34D4F0-9D7C-4975-BE27-9D7A72608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9D6604-6206-4BAA-802B-1A046D221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634D4-5210-4AF1-9FDA-7F4718D1B91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64373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4BE28-575B-4AF3-9814-2C123B27E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41EFF7-CF45-40E3-81FA-DEA36BBAE4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DC73BF-3ACD-4AD1-BE12-FEEC7EBC31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6685C-301E-4448-B684-41B1DD24E8A7}" type="datetimeFigureOut">
              <a:rPr lang="en-IN" smtClean="0"/>
              <a:t>06-05-2020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157FB0-53C7-4606-BF37-02C622307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3B4BDA-E66A-444C-B106-F8594859B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634D4-5210-4AF1-9FDA-7F4718D1B91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75240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21B276-A286-46DF-912D-5011512909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96BD31-397A-4A7F-A89D-07BDBBBBF4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68C239-E29A-4B51-9E27-9C9DC1B68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6685C-301E-4448-B684-41B1DD24E8A7}" type="datetimeFigureOut">
              <a:rPr lang="en-IN" smtClean="0"/>
              <a:t>06-05-2020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030F4-F257-4F35-B298-92D68E4E6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D047B3-9F7D-4A43-8F33-E3E25DBBE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634D4-5210-4AF1-9FDA-7F4718D1B91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60069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A1BBD-3FD5-4391-842E-3901B1C53BB9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7E34F-753B-491C-A8CC-4F6F6AB60C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4353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A1BBD-3FD5-4391-842E-3901B1C53BB9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7E34F-753B-491C-A8CC-4F6F6AB60C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5988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A1BBD-3FD5-4391-842E-3901B1C53BB9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7E34F-753B-491C-A8CC-4F6F6AB60C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8401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A1BBD-3FD5-4391-842E-3901B1C53BB9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7E34F-753B-491C-A8CC-4F6F6AB60C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831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A1BBD-3FD5-4391-842E-3901B1C53BB9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7E34F-753B-491C-A8CC-4F6F6AB60C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080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A1BBD-3FD5-4391-842E-3901B1C53BB9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7E34F-753B-491C-A8CC-4F6F6AB60C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9097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A1BBD-3FD5-4391-842E-3901B1C53BB9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7E34F-753B-491C-A8CC-4F6F6AB60C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3011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A1BBD-3FD5-4391-842E-3901B1C53BB9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7E34F-753B-491C-A8CC-4F6F6AB60C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223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E0458E-7A65-40A8-B9B9-805269805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C7BAB0-7F51-4528-9F8A-D6C85C06DC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9CD711-5169-435E-A70A-2170364EF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6685C-301E-4448-B684-41B1DD24E8A7}" type="datetimeFigureOut">
              <a:rPr lang="en-IN" smtClean="0"/>
              <a:t>06-05-2020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03B549-8CF1-4CB0-A8B4-372187FA2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D4677A-8AC1-4CB5-94B9-33E589E5B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634D4-5210-4AF1-9FDA-7F4718D1B91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254254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A1BBD-3FD5-4391-842E-3901B1C53BB9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6C17E34F-753B-491C-A8CC-4F6F6AB60C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30721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A1BBD-3FD5-4391-842E-3901B1C53BB9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7E34F-753B-491C-A8CC-4F6F6AB60C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7918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A1BBD-3FD5-4391-842E-3901B1C53BB9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7E34F-753B-491C-A8CC-4F6F6AB60C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283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C8032-D203-4B37-91EB-6608C89B2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DB170F-550A-47BD-90E6-6041B15FD0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50711A-F3AC-4D3A-9FD7-B01900318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6685C-301E-4448-B684-41B1DD24E8A7}" type="datetimeFigureOut">
              <a:rPr lang="en-IN" smtClean="0"/>
              <a:t>06-05-2020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92DDDA-253B-4CEB-9EDF-2043BC010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DFECC0-E2F6-4491-863B-AF85C2333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634D4-5210-4AF1-9FDA-7F4718D1B91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6389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6CD95-D626-4573-8830-BC359FCC2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EA59ED-289A-428D-9B22-BB3E5F9300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752BFC-BF09-469A-ACAA-1B372FA800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7E5EE0-5207-405E-AC1E-BB38CBD04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6685C-301E-4448-B684-41B1DD24E8A7}" type="datetimeFigureOut">
              <a:rPr lang="en-IN" smtClean="0"/>
              <a:t>06-05-2020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F27A84-7486-425F-8AE2-C35047B5E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196054-2C8F-4963-A65E-390133077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634D4-5210-4AF1-9FDA-7F4718D1B91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06391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5587F-3C07-4DBA-AD02-665B4ECC5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24564C-8D5A-4B1D-92DA-1EBA00E695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68705E-A39B-443B-A0F6-369C055B59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F940BB-47B4-4653-B2DC-AE90AC5D7E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64C5C9-455D-4207-AC2A-618DE0E964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50F4788-2611-4311-9581-BD5D1A3ACE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6685C-301E-4448-B684-41B1DD24E8A7}" type="datetimeFigureOut">
              <a:rPr lang="en-IN" smtClean="0"/>
              <a:t>06-05-2020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9D2185-8398-4EA7-A7C0-6B823F1CA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226DA0-15C6-4959-A627-BD330EEB9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634D4-5210-4AF1-9FDA-7F4718D1B91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43584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C385F-1B59-4884-B560-7BE74257E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9ADAA1-C661-4ABA-B571-63B8EEB13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6685C-301E-4448-B684-41B1DD24E8A7}" type="datetimeFigureOut">
              <a:rPr lang="en-IN" smtClean="0"/>
              <a:t>06-05-2020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7CAD8A-5447-4335-806B-8AC0C3938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F27138-5F03-4E1F-8188-3ECF01AFA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634D4-5210-4AF1-9FDA-7F4718D1B91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05193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0B5AEE8-AA87-4DBD-9B2E-887E40C09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6685C-301E-4448-B684-41B1DD24E8A7}" type="datetimeFigureOut">
              <a:rPr lang="en-IN" smtClean="0"/>
              <a:t>06-05-2020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975824-E0B1-4DB7-8DD3-6EFEDB6E0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0758BF-F096-4590-BC54-78D3F6EC9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634D4-5210-4AF1-9FDA-7F4718D1B91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84769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0FF3F-6943-42FF-8AFA-A24F4B282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16BD44-E747-4152-85BB-060A279C96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0E90EA-E862-4E07-89BC-6FB9F71FAE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FA6E56-4B99-4041-AEAE-6E028E00F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6685C-301E-4448-B684-41B1DD24E8A7}" type="datetimeFigureOut">
              <a:rPr lang="en-IN" smtClean="0"/>
              <a:t>06-05-2020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07B251-D1D1-47C8-98F3-B76B6ABB1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AA3BFA-2779-47B3-8715-92DE70939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634D4-5210-4AF1-9FDA-7F4718D1B91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91629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4FD69-6C2D-439F-AB27-9B9B16035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55B62C5-C47F-4EBA-BCBF-AAEED78F53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D70D3D-D690-434B-B559-D00F42D5D9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4CEF0C-BECA-4FC8-A41F-E158B0863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6685C-301E-4448-B684-41B1DD24E8A7}" type="datetimeFigureOut">
              <a:rPr lang="en-IN" smtClean="0"/>
              <a:t>06-05-2020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D001ED-804E-4A01-965A-E7D09B64F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07ADD6-E367-4854-9434-8F680BD9A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634D4-5210-4AF1-9FDA-7F4718D1B91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88765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6403E2-567B-42D7-A519-36792CF8B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BD83D4-9EA3-41EF-9230-9CA5F78190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2D14C0-FA5F-4FB5-8E3C-B364F66A78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76685C-301E-4448-B684-41B1DD24E8A7}" type="datetimeFigureOut">
              <a:rPr lang="en-IN" smtClean="0"/>
              <a:t>06-05-2020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A6B5E2-01CB-401D-B11F-25791B5A0F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BCC9A5-F023-4F64-8E37-DB2AD67F5E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A634D4-5210-4AF1-9FDA-7F4718D1B91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78514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70A1BBD-3FD5-4391-842E-3901B1C53BB9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C17E34F-753B-491C-A8CC-4F6F6AB60C4C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3331665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507719-DA18-4F77-AB70-BD2CDD9124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Pulmonary Circulation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78847E-A246-4DAC-B758-A7183B83E92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Professor Narsingh Verma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1934541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A5DFE-242D-46B4-93BC-229C329D8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F527B8-42A1-4D23-A6F5-E011F1313E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Physiological Shunt =  Bronchial Circulation Arterio-luminal veins and Thebesian veins </a:t>
            </a:r>
          </a:p>
          <a:p>
            <a:r>
              <a:rPr lang="en-US" dirty="0"/>
              <a:t>Major function is respiratory gas exchange </a:t>
            </a:r>
          </a:p>
          <a:p>
            <a:r>
              <a:rPr lang="en-US" dirty="0"/>
              <a:t>Removal of Emboli</a:t>
            </a:r>
          </a:p>
          <a:p>
            <a:r>
              <a:rPr lang="en-US" dirty="0"/>
              <a:t>Presence of small emboli in pulmonary capillaries may excite J receptors ----reflex increase in pulmonary arterial pressure ----Raised Pulmonary Capillary pressure ----Filtration of emboli out of the capillaries into lung parenchyma---cleared by macrophages </a:t>
            </a:r>
          </a:p>
          <a:p>
            <a:r>
              <a:rPr lang="en-US" dirty="0"/>
              <a:t>Large embolus has blocked medium sized artery—Bronchial artery circulation keeps nourishment ------Embolus may  break into smaller fragments ---cleared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683790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99564B-3726-4474-A5E0-A58FB0E5D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Immunological Functions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B5B605-8188-49E4-8ED7-0B5FE8DB2E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well developed local immunological mechanisms involving vessels and lymphatics</a:t>
            </a:r>
          </a:p>
          <a:p>
            <a:r>
              <a:rPr lang="en-US" dirty="0"/>
              <a:t>Reservoir Function  holds about 18% of total blood Volume, about half of it can be released  when required </a:t>
            </a: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235615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AFCAD4-70D4-4A70-BB37-8289FB7AE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Regulation of Pulmonary Circulation </a:t>
            </a:r>
            <a:br>
              <a:rPr lang="en-IN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FF2072-D392-4369-815F-4AD0184E61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Blood vessels have rich innervation of Sympathetic  vasoconstrictive nerves  but no resting tone </a:t>
            </a:r>
          </a:p>
          <a:p>
            <a:r>
              <a:rPr lang="en-US" dirty="0"/>
              <a:t>Take part in circulatory reflexes </a:t>
            </a:r>
          </a:p>
          <a:p>
            <a:r>
              <a:rPr lang="en-US" dirty="0"/>
              <a:t>Most of the significant alteration in pulmonary blood flow occurs in response to  local change in partial pressure of  O2</a:t>
            </a:r>
          </a:p>
          <a:p>
            <a:r>
              <a:rPr lang="en-US" dirty="0"/>
              <a:t>Low PO2 produces vasoconstriction = opposite to systemic circulation </a:t>
            </a:r>
          </a:p>
          <a:p>
            <a:r>
              <a:rPr lang="en-US" dirty="0"/>
              <a:t>Blood flow as per ventilation </a:t>
            </a:r>
          </a:p>
          <a:p>
            <a:r>
              <a:rPr lang="en-US" dirty="0"/>
              <a:t>To distribute blood flow to most Oxygenated  Alveoli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512480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08BB0B-7AAA-4041-B830-CB2D6E6C0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Tuberculosis is more common in apical regions of the lungs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B96396-4821-46ED-A671-D41FA30DF1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Poor blood flow in apical region </a:t>
            </a:r>
          </a:p>
          <a:p>
            <a:r>
              <a:rPr lang="en-US" dirty="0"/>
              <a:t>Immune system gets weak </a:t>
            </a:r>
          </a:p>
          <a:p>
            <a:r>
              <a:rPr lang="en-US" dirty="0"/>
              <a:t>Comparatively more oxygen is available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6683743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-76200"/>
            <a:ext cx="8229600" cy="1143000"/>
          </a:xfrm>
        </p:spPr>
        <p:txBody>
          <a:bodyPr/>
          <a:lstStyle/>
          <a:p>
            <a:r>
              <a:rPr lang="en-US" b="1" dirty="0"/>
              <a:t>Pulmonary Edema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600200" y="1920085"/>
            <a:ext cx="4038600" cy="443484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CAUSES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Left-sided heart failure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mitral valve disease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Damage to the pulmonary blood capillary membranes</a:t>
            </a:r>
          </a:p>
          <a:p>
            <a:pPr marL="880110" lvl="1" indent="-514350">
              <a:buFont typeface="+mj-lt"/>
              <a:buAutoNum type="arabicPeriod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Infections (pneumonia) </a:t>
            </a:r>
          </a:p>
          <a:p>
            <a:pPr marL="880110" lvl="1" indent="-514350">
              <a:buFont typeface="+mj-lt"/>
              <a:buAutoNum type="arabicPeriod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Breathing noxious substances such as chlorine gas or sulfur dioxide gas</a:t>
            </a:r>
          </a:p>
        </p:txBody>
      </p:sp>
      <p:pic>
        <p:nvPicPr>
          <p:cNvPr id="7" name="Picture 2" descr="http://faculty.southwest.tn.edu/rburkett/A&amp;P2%20B1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019801" y="2625207"/>
            <a:ext cx="4531699" cy="33945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609601"/>
            <a:ext cx="4038600" cy="574532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Pulmonary Edema Safety Factor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pulmonary capillary pressure must rise from the normal level of 7 mm Hg to more than 28 mm Hg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Safety factor against pulmonary edema of 21 mm Hg.</a:t>
            </a:r>
          </a:p>
          <a:p>
            <a:endParaRPr lang="en-US" dirty="0"/>
          </a:p>
        </p:txBody>
      </p:sp>
      <p:pic>
        <p:nvPicPr>
          <p:cNvPr id="3074" name="Picture 2" descr="C:\Users\Dr Jawad\Desktop\MM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1200" y="982134"/>
            <a:ext cx="4800600" cy="48090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Rapidity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of Death in Acute Pulmonary Edema</a:t>
            </a:r>
            <a:b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medical emergency</a:t>
            </a: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Cause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Acute left-sided heart failure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Pulmonary capillary pressure may rise more than 50 mmHg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Death frequently ensues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in less than 30 minutes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in severe cases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3D182-6A03-4368-AB5E-217779005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Cerebral Circulation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8AEDCF-FD76-4F95-8B64-0701CA5317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Vital organ</a:t>
            </a:r>
          </a:p>
          <a:p>
            <a:r>
              <a:rPr lang="en-US" dirty="0"/>
              <a:t>Normally utilizes only glucose as fuel</a:t>
            </a:r>
          </a:p>
          <a:p>
            <a:r>
              <a:rPr lang="en-US" dirty="0"/>
              <a:t>Exclusively Aerobic Metabolism</a:t>
            </a:r>
          </a:p>
          <a:p>
            <a:r>
              <a:rPr lang="en-US" dirty="0"/>
              <a:t>Fairly Constant does not participate in </a:t>
            </a:r>
            <a:r>
              <a:rPr lang="en-US" dirty="0" err="1"/>
              <a:t>baro</a:t>
            </a:r>
            <a:r>
              <a:rPr lang="en-US" dirty="0"/>
              <a:t> and chemo reflexes </a:t>
            </a:r>
          </a:p>
          <a:p>
            <a:r>
              <a:rPr lang="en-US" dirty="0"/>
              <a:t>Autoregulated and very few controls </a:t>
            </a:r>
          </a:p>
          <a:p>
            <a:r>
              <a:rPr lang="en-US" dirty="0"/>
              <a:t>Property  of blood vessels </a:t>
            </a:r>
          </a:p>
          <a:p>
            <a:r>
              <a:rPr lang="en-US" dirty="0"/>
              <a:t>High BP----stretching of cerebral arterial wall activates smooth muscle cells ----Vasoconstriction  and CBF remains  Normal  similarly fall in BP------Vasodilation 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8957887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55790-4479-40CB-B2C9-96993C443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Cerebral blood flow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65B86D-4C7F-4F5A-80B3-4AC9A74AE9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Region of brain performing task receives more blood supply </a:t>
            </a:r>
          </a:p>
          <a:p>
            <a:r>
              <a:rPr lang="en-US" dirty="0"/>
              <a:t>Only a small part of brain remains active  at </a:t>
            </a:r>
            <a:r>
              <a:rPr lang="en-US" dirty="0" err="1"/>
              <a:t>atime</a:t>
            </a:r>
            <a:r>
              <a:rPr lang="en-US" dirty="0"/>
              <a:t> </a:t>
            </a:r>
          </a:p>
          <a:p>
            <a:r>
              <a:rPr lang="en-US" dirty="0"/>
              <a:t>CBF is about 770ml/mts          15% of cardiac output </a:t>
            </a:r>
          </a:p>
          <a:p>
            <a:r>
              <a:rPr lang="en-US" dirty="0"/>
              <a:t>Grey matter is better supplied than  white matter </a:t>
            </a:r>
          </a:p>
          <a:p>
            <a:r>
              <a:rPr lang="en-US" dirty="0"/>
              <a:t>2 internal carotid artery </a:t>
            </a:r>
          </a:p>
          <a:p>
            <a:r>
              <a:rPr lang="en-US" dirty="0"/>
              <a:t>They give rise anterior and middle cerebral arteries </a:t>
            </a:r>
          </a:p>
          <a:p>
            <a:r>
              <a:rPr lang="en-US" dirty="0"/>
              <a:t>2 vertebral arteries   they unite to farm basilar artery ----2 posterior cerebral artery  connected to an anterior communicating  and 2 posterior communicating artery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9524258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97790B-9C44-47CC-8C6E-05B447A3A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Cercle of Willis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68D2D2-8D93-4171-96F2-16D37B9498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3 pairs of cerebral artery and 3 communicating  artery farm the circle of Willis at the base of the brain </a:t>
            </a:r>
          </a:p>
          <a:p>
            <a:r>
              <a:rPr lang="en-IN" dirty="0"/>
              <a:t>Venous drainage is partly in to large subdural sinuses and partly in to paravertebral veins and other cranial veins </a:t>
            </a:r>
          </a:p>
          <a:p>
            <a:r>
              <a:rPr lang="en-IN" dirty="0"/>
              <a:t>Cerebral blood vessels are supplied by sympathetic vasoconstrictor nerves from cervical ganglia</a:t>
            </a:r>
          </a:p>
          <a:p>
            <a:r>
              <a:rPr lang="en-IN" dirty="0"/>
              <a:t>They do have parasympathetic vasodilatory </a:t>
            </a:r>
            <a:r>
              <a:rPr lang="en-IN" dirty="0" err="1"/>
              <a:t>fibers</a:t>
            </a:r>
            <a:r>
              <a:rPr lang="en-IN" dirty="0"/>
              <a:t> and sensory nerve supply </a:t>
            </a:r>
          </a:p>
          <a:p>
            <a:r>
              <a:rPr lang="en-IN" dirty="0"/>
              <a:t>Cerebral blood vessels are highly sensitive to pain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6646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E76654-1839-4372-A8FE-F1081D089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Differences from Systemic Circulation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0113E3-768B-45BF-A775-21B8144EBB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Low peripheral Resistance </a:t>
            </a:r>
          </a:p>
          <a:p>
            <a:r>
              <a:rPr lang="en-US" dirty="0"/>
              <a:t>Low pressure </a:t>
            </a:r>
          </a:p>
          <a:p>
            <a:r>
              <a:rPr lang="en-US" dirty="0"/>
              <a:t>Systolic20-25 mm Hg, Diastolic   6 -12 mm Hg  &amp; Mean 15mm Hg</a:t>
            </a:r>
          </a:p>
          <a:p>
            <a:r>
              <a:rPr lang="en-US" dirty="0"/>
              <a:t>Pulmonary  Arterioles  Thin walled, large lumen </a:t>
            </a:r>
          </a:p>
          <a:p>
            <a:r>
              <a:rPr lang="en-US" dirty="0"/>
              <a:t>Pulmonary Capillaries shorter and  wider  and blood flow is pulsatile </a:t>
            </a:r>
          </a:p>
          <a:p>
            <a:r>
              <a:rPr lang="en-US" dirty="0"/>
              <a:t>Gas exchange is across Alveolocapillary membrane </a:t>
            </a:r>
          </a:p>
          <a:p>
            <a:r>
              <a:rPr lang="en-US" dirty="0"/>
              <a:t>No interstitial  tissue fluid</a:t>
            </a:r>
          </a:p>
          <a:p>
            <a:r>
              <a:rPr lang="en-US" dirty="0"/>
              <a:t>Pressure in large pulmonary vein is about 8 mm Hg   </a:t>
            </a:r>
          </a:p>
          <a:p>
            <a:r>
              <a:rPr lang="en-US" dirty="0"/>
              <a:t>Abundant Lymphatics </a:t>
            </a:r>
          </a:p>
          <a:p>
            <a:endParaRPr lang="en-US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0555801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F82E0-89E9-457F-AAFE-1F61DF0A88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Special Features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3EE4F7-2353-4400-AB70-787563D550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Blood Brain Barrier   Cerebral capillaries do not  come in contact with neurons</a:t>
            </a:r>
          </a:p>
          <a:p>
            <a:r>
              <a:rPr lang="en-US" dirty="0"/>
              <a:t>Glial cells , mainly astrocytes are interposed between neurons  and blood vessels </a:t>
            </a:r>
          </a:p>
          <a:p>
            <a:r>
              <a:rPr lang="en-US" dirty="0"/>
              <a:t>Cerebral capillaries have a thick basement membrane  and hardly any fenestration, the poorly permeable capillaries and astrocytes provide  physical basis of BBB</a:t>
            </a:r>
          </a:p>
          <a:p>
            <a:r>
              <a:rPr lang="en-US" dirty="0"/>
              <a:t>Transport of substance from blood to brain is slow and limited </a:t>
            </a:r>
          </a:p>
          <a:p>
            <a:r>
              <a:rPr lang="en-US" dirty="0"/>
              <a:t>Permeable for gases </a:t>
            </a:r>
          </a:p>
          <a:p>
            <a:r>
              <a:rPr lang="en-US" dirty="0"/>
              <a:t>Protects from toxic substances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8319380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A19EFB-D9E7-436B-9213-BF7ADD143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Regulation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AA07BC-B273-4C80-AA81-02119604DD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 CSF pressure is directly related to JVP</a:t>
            </a:r>
          </a:p>
          <a:p>
            <a:r>
              <a:rPr lang="en-US" dirty="0"/>
              <a:t>If there is rise of intracranial pressure due to a brain tumor veins are first to be affected == Papilledema==Edema of Optic disc </a:t>
            </a:r>
          </a:p>
          <a:p>
            <a:r>
              <a:rPr lang="en-US" dirty="0"/>
              <a:t>Increased PCO2 in plasma increases cerebral blood flow tremendously </a:t>
            </a:r>
          </a:p>
          <a:p>
            <a:r>
              <a:rPr lang="en-US" dirty="0"/>
              <a:t>Increased PO2 produces cerebral vasoconstriction </a:t>
            </a:r>
          </a:p>
          <a:p>
            <a:r>
              <a:rPr lang="en-US" dirty="0"/>
              <a:t>Anesthetic agents decrease cerebral blood flow </a:t>
            </a:r>
          </a:p>
          <a:p>
            <a:r>
              <a:rPr lang="en-US" dirty="0"/>
              <a:t>Supplied by sympathetic, parasympathetic and sensory nerves </a:t>
            </a:r>
          </a:p>
          <a:p>
            <a:r>
              <a:rPr lang="en-US" dirty="0"/>
              <a:t>Blood flow is regulated mainly by PCO2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278253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F4A6B8-2193-4E23-8546-ECCB84E37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 control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75FF32-FE27-4DEE-803F-B9F9C0228F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/>
              <a:t>Regional adjustment in cerebral blood flow </a:t>
            </a:r>
          </a:p>
          <a:p>
            <a:r>
              <a:rPr lang="en-US" sz="4000" dirty="0"/>
              <a:t>Neuronal metabolic activity leads to localized rise of PCO2 </a:t>
            </a:r>
          </a:p>
          <a:p>
            <a:r>
              <a:rPr lang="en-US" sz="4000" dirty="0"/>
              <a:t>Additionally potassium ions, NO and adenosine are vasodilatory</a:t>
            </a:r>
          </a:p>
          <a:p>
            <a:r>
              <a:rPr lang="en-US" sz="4000" dirty="0"/>
              <a:t>Astrocytes and Glutamate </a:t>
            </a:r>
          </a:p>
          <a:p>
            <a:endParaRPr lang="en-US" sz="4000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2322588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F44A6-F8ED-4DBB-86F8-FB13C5630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Regulation of Cerebral Blood flow in increased Intracranial pressure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EFFC01-C966-48A1-8720-8D0E95FD0B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Rise in Intracranial Pressure from the normal level of 8cm H2O to 45cm H2O  causes linear rise in arterial blood pressure although  cerebral blood flow remains constant by autoregulation </a:t>
            </a:r>
          </a:p>
          <a:p>
            <a:r>
              <a:rPr lang="en-US" sz="3600" dirty="0"/>
              <a:t>After 45cm H2O intracranial pressure cerebral blood flow decreases progressively == cerebral ischemia == stimulates the vasomotor center == raises blood pressure  ===  Cushing Reflex</a:t>
            </a:r>
            <a:endParaRPr lang="en-IN" sz="3600" dirty="0"/>
          </a:p>
        </p:txBody>
      </p:sp>
    </p:spTree>
    <p:extLst>
      <p:ext uri="{BB962C8B-B14F-4D97-AF65-F5344CB8AC3E}">
        <p14:creationId xmlns:p14="http://schemas.microsoft.com/office/powerpoint/2010/main" val="925339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48A7C-D54B-4656-80E3-68B463FF7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Blood Flow through liver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BF0F97-BCB7-499D-B393-4CE209D4D0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Splanchnic  circulation </a:t>
            </a:r>
          </a:p>
          <a:p>
            <a:r>
              <a:rPr lang="en-US" dirty="0"/>
              <a:t>At rest 30 % of the cardiac output </a:t>
            </a:r>
          </a:p>
          <a:p>
            <a:r>
              <a:rPr lang="en-US" dirty="0"/>
              <a:t>Liver receives blood from two sources </a:t>
            </a:r>
          </a:p>
          <a:p>
            <a:r>
              <a:rPr lang="en-US" dirty="0"/>
              <a:t>Hepatic artery  oxygenated blood  </a:t>
            </a:r>
          </a:p>
          <a:p>
            <a:r>
              <a:rPr lang="en-US" dirty="0"/>
              <a:t>Portal vein  deoxygenated but rich in nutrients from  Intestine, pancreas and spleen </a:t>
            </a:r>
          </a:p>
          <a:p>
            <a:r>
              <a:rPr lang="en-US" dirty="0"/>
              <a:t>These two sources mix in distal portions of hepatic sinusoids  ==hepatic vein ==IVC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723342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04FA0-BD2F-4AC0-BE4D-0334193F1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 of </a:t>
            </a:r>
            <a:r>
              <a:rPr lang="en-US" dirty="0" err="1"/>
              <a:t>Hepato</a:t>
            </a:r>
            <a:r>
              <a:rPr lang="en-US" dirty="0"/>
              <a:t> Portal Circulation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28C5BD-8E72-4D94-A83E-C826419E3C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Both hepatic artery and portal vein are richly supplied by  sympathetic vasoconstrictor noradrenergic fibers ===tone of precapillary sphincter </a:t>
            </a:r>
          </a:p>
          <a:p>
            <a:r>
              <a:rPr lang="en-US" sz="3600" dirty="0"/>
              <a:t>Metabolic activity of liver ==accumulation of metabolites CO2 and H+ ion ===decreases precapillary sphincter tone ==increased hepatic arterial flow ==portal venous flow decreases </a:t>
            </a:r>
            <a:endParaRPr lang="en-IN" sz="3600" dirty="0"/>
          </a:p>
        </p:txBody>
      </p:sp>
    </p:spTree>
    <p:extLst>
      <p:ext uri="{BB962C8B-B14F-4D97-AF65-F5344CB8AC3E}">
        <p14:creationId xmlns:p14="http://schemas.microsoft.com/office/powerpoint/2010/main" val="23217151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F21CF-3762-409A-ACC7-220FB71D44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Intestinal Circulation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4E2AFE-DB2B-4EC3-9EFE-78B214031F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Superior and inferior mesenteric arteries </a:t>
            </a:r>
          </a:p>
          <a:p>
            <a:r>
              <a:rPr lang="en-US" dirty="0"/>
              <a:t>Extensive anastomosis</a:t>
            </a:r>
          </a:p>
          <a:p>
            <a:r>
              <a:rPr lang="en-US" dirty="0"/>
              <a:t>Mucosa receives more blood than serosa </a:t>
            </a:r>
          </a:p>
          <a:p>
            <a:r>
              <a:rPr lang="en-US" dirty="0"/>
              <a:t>Supplied by sympathetic vasoconstrictor nerves </a:t>
            </a:r>
          </a:p>
          <a:p>
            <a:r>
              <a:rPr lang="en-US" dirty="0"/>
              <a:t>Metabolites dilates </a:t>
            </a:r>
          </a:p>
          <a:p>
            <a:r>
              <a:rPr lang="en-US" dirty="0"/>
              <a:t>GI hormones </a:t>
            </a:r>
          </a:p>
          <a:p>
            <a:r>
              <a:rPr lang="en-US" dirty="0"/>
              <a:t>Increase intestinal blood flow== increased portal vein flow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90375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6C9E9-8AF7-433D-8A49-0C487B456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Splenic circulation </a:t>
            </a:r>
            <a:br>
              <a:rPr lang="en-IN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4D9D6A-C027-4B95-8627-DF3B451882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Splenic artery  supplied by vasoconstrictive sympathetic nerve fibers </a:t>
            </a:r>
          </a:p>
          <a:p>
            <a:r>
              <a:rPr lang="en-US" dirty="0"/>
              <a:t>Veins do have sympathetic  supply </a:t>
            </a:r>
          </a:p>
          <a:p>
            <a:r>
              <a:rPr lang="en-US" dirty="0"/>
              <a:t>Increased sympathetic stimulation to veins </a:t>
            </a:r>
          </a:p>
          <a:p>
            <a:pPr marL="0" indent="0">
              <a:buNone/>
            </a:pPr>
            <a:r>
              <a:rPr lang="en-US" dirty="0"/>
              <a:t> == blood is diverted from spleen to splanchnic circulation </a:t>
            </a:r>
          </a:p>
          <a:p>
            <a:pPr marL="0" indent="0">
              <a:buNone/>
            </a:pPr>
            <a:r>
              <a:rPr lang="en-US"/>
              <a:t>  Act </a:t>
            </a:r>
            <a:r>
              <a:rPr lang="en-US" dirty="0"/>
              <a:t>as reservoir </a:t>
            </a:r>
            <a:r>
              <a:rPr lang="en-US"/>
              <a:t>of blood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849276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42EEA-0688-4D2E-8109-BDAE76AFD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Renal circulation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D7590A-D887-47C1-9B21-76AB6812B8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Renal artery </a:t>
            </a:r>
          </a:p>
          <a:p>
            <a:r>
              <a:rPr lang="en-US" dirty="0"/>
              <a:t>High  renal blood flow </a:t>
            </a:r>
          </a:p>
          <a:p>
            <a:r>
              <a:rPr lang="en-US" dirty="0"/>
              <a:t>Cortex receives higher rate of blood flow </a:t>
            </a:r>
          </a:p>
          <a:p>
            <a:r>
              <a:rPr lang="en-US" dirty="0"/>
              <a:t>Afferent Arteriole have high hydrostatic pressure of 60 mm Hg </a:t>
            </a:r>
          </a:p>
          <a:p>
            <a:r>
              <a:rPr lang="en-US" dirty="0"/>
              <a:t>Blood flow through vasa recta is slow == leads to accumulation of Na and other ions == Hyperosmolarity of </a:t>
            </a:r>
            <a:r>
              <a:rPr lang="en-US" dirty="0" err="1"/>
              <a:t>Medula</a:t>
            </a:r>
            <a:r>
              <a:rPr lang="en-US" dirty="0"/>
              <a:t> === Basis  for CCM </a:t>
            </a:r>
          </a:p>
          <a:p>
            <a:r>
              <a:rPr lang="en-US" dirty="0"/>
              <a:t>Renal capillaries have  large pore size ==Fenestrated </a:t>
            </a:r>
          </a:p>
          <a:p>
            <a:r>
              <a:rPr lang="en-US" dirty="0"/>
              <a:t>Afferent arteriole and DCT form JGA</a:t>
            </a:r>
          </a:p>
          <a:p>
            <a:r>
              <a:rPr lang="en-US" dirty="0"/>
              <a:t>Autoregulation of Renal blood flow </a:t>
            </a: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044519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4681A5-F424-47FA-A07D-090B8A57E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Skeletal Muscle Circulation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F90CB4-BD75-4DEE-A991-4AAC8694E1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Marked 25% variation in blood flow </a:t>
            </a:r>
          </a:p>
          <a:p>
            <a:r>
              <a:rPr lang="en-IN" dirty="0"/>
              <a:t>Richly innervated by sympathetic nerve fibres of two types </a:t>
            </a:r>
          </a:p>
          <a:p>
            <a:r>
              <a:rPr lang="en-IN" dirty="0"/>
              <a:t>Sympathetic noradrenergic fibres with vasoconstrictor effect </a:t>
            </a:r>
          </a:p>
          <a:p>
            <a:r>
              <a:rPr lang="en-IN" dirty="0"/>
              <a:t>Sympathetic cholinergic fibres  with vasodilatory effect </a:t>
            </a:r>
          </a:p>
          <a:p>
            <a:r>
              <a:rPr lang="en-IN" dirty="0"/>
              <a:t>These fibres do not participate  in generalized vasomotor reflex responses because they originate in cerebral cortex and </a:t>
            </a:r>
            <a:r>
              <a:rPr lang="en-IN" dirty="0" err="1"/>
              <a:t>desend</a:t>
            </a:r>
            <a:r>
              <a:rPr lang="en-IN" dirty="0"/>
              <a:t>  with out relaying at vasomotor centre </a:t>
            </a:r>
          </a:p>
          <a:p>
            <a:r>
              <a:rPr lang="en-IN" dirty="0"/>
              <a:t>Precapillary sphincters are highly sensitive to hypoxia, Increased  PCO2 &amp; H+ ion conc.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27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6889" y="1971676"/>
            <a:ext cx="8658225" cy="488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/>
              <a:t>Comparison of pressures in </a:t>
            </a:r>
            <a:r>
              <a:rPr lang="en-US" sz="4000" b="1" dirty="0"/>
              <a:t>systemic</a:t>
            </a:r>
            <a:r>
              <a:rPr lang="en-US" sz="4000" dirty="0"/>
              <a:t> and </a:t>
            </a:r>
            <a:r>
              <a:rPr lang="en-US" sz="4000" b="1" dirty="0"/>
              <a:t>pulmonary</a:t>
            </a:r>
            <a:r>
              <a:rPr lang="en-US" sz="4000" dirty="0"/>
              <a:t> circulations.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938D0-E76A-44D0-ABE6-152A4BF1A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470F01-4518-495B-A2C1-ED10A03B72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Muscle blood flow increases even before exercise begins </a:t>
            </a:r>
          </a:p>
          <a:p>
            <a:r>
              <a:rPr lang="en-US" dirty="0"/>
              <a:t>Thought– Neural reflexes from cortex stimulate sympathetic cholinergic fibers supplying muscle blood vessels ==vasodilation but they supply only arteriovenous channels  not the precapillary sphincters==warm up the muscles  </a:t>
            </a:r>
          </a:p>
          <a:p>
            <a:r>
              <a:rPr lang="en-US" dirty="0"/>
              <a:t>After exercise begins ==exercising muscles start consuming more oxygen and producing more CO2 and </a:t>
            </a:r>
            <a:r>
              <a:rPr lang="en-US" dirty="0" err="1"/>
              <a:t>meatbolites</a:t>
            </a:r>
            <a:r>
              <a:rPr lang="en-US" dirty="0"/>
              <a:t> such as ADP ,Adenosine, hydrogen ions and lactic acids </a:t>
            </a:r>
          </a:p>
          <a:p>
            <a:r>
              <a:rPr lang="en-US" dirty="0"/>
              <a:t>Local </a:t>
            </a:r>
            <a:r>
              <a:rPr lang="en-US" dirty="0" err="1"/>
              <a:t>hypxia</a:t>
            </a:r>
            <a:r>
              <a:rPr lang="en-US" dirty="0"/>
              <a:t> and accumulation of metabolites ==relaxation of precapillary sphincters ==increased  blood flow to capillaries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276156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19828-9D93-46F2-BDFB-2D6449FFB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 blood flow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6BBDFF-AC06-4E52-866B-C17423CCA8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Blood flow to apex and base of Lungs are different lower at apical region and at base higher than middle segment of lung</a:t>
            </a:r>
          </a:p>
          <a:p>
            <a:r>
              <a:rPr lang="en-US" dirty="0"/>
              <a:t>No interstitial fluid in lungs     Alveoli  remain  dry  to facilitate diffusion of Gases </a:t>
            </a:r>
          </a:p>
          <a:p>
            <a:r>
              <a:rPr lang="en-US" dirty="0"/>
              <a:t>Pulmonary capillary hydrostatic pressure is 10 mmHg and Colloid osmotic pressure of 25 mmHg results in a net suction force of 15mmHg which tends to draw fluid from alveolar interstitial space in to capillaries</a:t>
            </a:r>
          </a:p>
        </p:txBody>
      </p:sp>
    </p:spTree>
    <p:extLst>
      <p:ext uri="{BB962C8B-B14F-4D97-AF65-F5344CB8AC3E}">
        <p14:creationId xmlns:p14="http://schemas.microsoft.com/office/powerpoint/2010/main" val="21716025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D8FEE-4F0D-4F67-A8C5-5D15980C2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Supra physiological states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9D395B-27CE-4D4A-BA8B-FAC46E8E14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If Pulmonary capillary Hydrostatic Pressure  Rises  above 25 mmHg Fluid can escape in to Interstitial space </a:t>
            </a:r>
          </a:p>
          <a:p>
            <a:r>
              <a:rPr lang="en-US" dirty="0"/>
              <a:t>This can Happen during Exercise at High altitude </a:t>
            </a:r>
          </a:p>
          <a:p>
            <a:r>
              <a:rPr lang="en-US" dirty="0"/>
              <a:t>Some fluid is trapped between collagen fibers delaying and preventing  pulmonary edema </a:t>
            </a:r>
          </a:p>
          <a:p>
            <a:r>
              <a:rPr lang="en-US" dirty="0"/>
              <a:t>J receptors are also stimulated leading to reflex tachypnea and reduction of skeletal muscle tone </a:t>
            </a:r>
          </a:p>
          <a:p>
            <a:r>
              <a:rPr lang="en-US" dirty="0"/>
              <a:t>AS </a:t>
            </a:r>
            <a:r>
              <a:rPr lang="en-US" dirty="0" err="1"/>
              <a:t>Piantal</a:t>
            </a:r>
            <a:r>
              <a:rPr lang="en-US" dirty="0"/>
              <a:t> postulated that stimulation of J receptors induces Dyspnea which along with reduced muscle tone would discourage exercise preventing pulmonary congestion 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6307832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b="1" dirty="0"/>
              <a:t>Effect of Increased Cardiac Output on Pulmonary Blood Flow and Pulmonary Arterial Pressure During Heavy Exercise</a:t>
            </a:r>
            <a:br>
              <a:rPr lang="en-US" sz="2400" b="1" dirty="0"/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During heavy exercise, blood flow through the lungs increases fourfold to sevenfold. </a:t>
            </a:r>
          </a:p>
          <a:p>
            <a:r>
              <a:rPr lang="en-US" dirty="0"/>
              <a:t>This extra flow is accommodated in the lungs in three ways: </a:t>
            </a:r>
          </a:p>
          <a:p>
            <a:pPr lvl="2">
              <a:buNone/>
            </a:pPr>
            <a:r>
              <a:rPr lang="en-US" sz="2400" dirty="0">
                <a:solidFill>
                  <a:schemeClr val="tx2"/>
                </a:solidFill>
              </a:rPr>
              <a:t>(1) by increasing the number of open capillaries, </a:t>
            </a:r>
          </a:p>
          <a:p>
            <a:pPr lvl="2">
              <a:buNone/>
            </a:pPr>
            <a:r>
              <a:rPr lang="en-US" sz="2400" dirty="0">
                <a:solidFill>
                  <a:schemeClr val="tx2"/>
                </a:solidFill>
              </a:rPr>
              <a:t>(2) by distending all the capillaries</a:t>
            </a:r>
          </a:p>
          <a:p>
            <a:pPr lvl="2">
              <a:buNone/>
            </a:pPr>
            <a:r>
              <a:rPr lang="en-US" sz="2400" dirty="0">
                <a:solidFill>
                  <a:schemeClr val="tx2"/>
                </a:solidFill>
              </a:rPr>
              <a:t>(3) by increasing the pulmonary arterial pressure.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81200" y="1036476"/>
            <a:ext cx="4038600" cy="5669125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Zone 1 blood flow</a:t>
            </a:r>
          </a:p>
          <a:p>
            <a:r>
              <a:rPr lang="en-US" i="1" dirty="0">
                <a:solidFill>
                  <a:srgbClr val="FF0000"/>
                </a:solidFill>
              </a:rPr>
              <a:t>No blood flow during all portions of the cardiac cycle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/>
              <a:t>Zone 1 Blood Flow Occurs </a:t>
            </a:r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Only Under Abnormal Conditions.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occurs when either the pulmonary systolic arterial pressure is too low or the alveolar pressure is too high to allow flow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Too high alveolar pressure e.g.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Breathing against a positive air pressure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After severe blood loss.</a:t>
            </a:r>
          </a:p>
          <a:p>
            <a:pPr algn="ctr">
              <a:buNone/>
            </a:pPr>
            <a:endParaRPr lang="en-US" dirty="0"/>
          </a:p>
          <a:p>
            <a:pPr algn="ctr">
              <a:buNone/>
            </a:pPr>
            <a:endParaRPr lang="en-US" dirty="0"/>
          </a:p>
        </p:txBody>
      </p:sp>
      <p:pic>
        <p:nvPicPr>
          <p:cNvPr id="3074" name="Picture 2" descr="C:\Users\Dr Jawad\Desktop\resp\FF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2200" y="2378893"/>
            <a:ext cx="4495800" cy="3107509"/>
          </a:xfrm>
          <a:prstGeom prst="rect">
            <a:avLst/>
          </a:prstGeom>
          <a:noFill/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981200" y="76200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b="1" dirty="0"/>
              <a:t>Zones of Pulmonary Blood Flow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/>
              <a:t>Zones of Pulmonary</a:t>
            </a:r>
            <a:br>
              <a:rPr lang="en-US" sz="4000" b="1" dirty="0"/>
            </a:br>
            <a:r>
              <a:rPr lang="en-US" sz="4000" b="1" dirty="0"/>
              <a:t>Blood Flow</a:t>
            </a:r>
            <a:endParaRPr lang="en-US" sz="40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Zone 2 (intermittent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fblood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low)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in the apices. </a:t>
            </a:r>
          </a:p>
          <a:p>
            <a:pPr lvl="1" algn="just">
              <a:buFont typeface="Wingdings" pitchFamily="2" charset="2"/>
              <a:buChar char="Ø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In normal lungs, this zone is about 10 centimeters above the midlevel of the heart and extends from there to the top of the lungs</a:t>
            </a:r>
          </a:p>
          <a:p>
            <a:pPr lvl="1" algn="just">
              <a:buFont typeface="Wingdings" pitchFamily="2" charset="2"/>
              <a:buChar char="Ø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Blood flows during systole but not during diastole.</a:t>
            </a:r>
          </a:p>
          <a:p>
            <a:pPr algn="just"/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Zone 3 (continuous blood flow throughout the cardiac cycle)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in all the lower areas.</a:t>
            </a:r>
          </a:p>
          <a:p>
            <a:pPr lvl="1" algn="just">
              <a:buFont typeface="Wingdings" pitchFamily="2" charset="2"/>
              <a:buChar char="Ø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from about 10 centimeters above the level of the heart all the way to the  bottom of the lungs,</a:t>
            </a:r>
          </a:p>
          <a:p>
            <a:endParaRPr lang="en-US" dirty="0"/>
          </a:p>
        </p:txBody>
      </p:sp>
      <p:pic>
        <p:nvPicPr>
          <p:cNvPr id="2051" name="Picture 3" descr="C:\Users\Dr Jawad\Desktop\resp\NHG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8400" y="1954968"/>
            <a:ext cx="4419600" cy="43696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In lying posture, all lung has got zone 3 .</a:t>
            </a:r>
          </a:p>
        </p:txBody>
      </p:sp>
      <p:pic>
        <p:nvPicPr>
          <p:cNvPr id="32770" name="Picture 2" descr="http://www.globalspine.net/articles/slee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43300" y="3162300"/>
            <a:ext cx="4381500" cy="2857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</TotalTime>
  <Words>1600</Words>
  <Application>Microsoft Office PowerPoint</Application>
  <PresentationFormat>Widescreen</PresentationFormat>
  <Paragraphs>171</Paragraphs>
  <Slides>30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9" baseType="lpstr">
      <vt:lpstr>Arial</vt:lpstr>
      <vt:lpstr>Calibri</vt:lpstr>
      <vt:lpstr>Calibri Light</vt:lpstr>
      <vt:lpstr>Constantia</vt:lpstr>
      <vt:lpstr>Times New Roman</vt:lpstr>
      <vt:lpstr>Wingdings</vt:lpstr>
      <vt:lpstr>Wingdings 2</vt:lpstr>
      <vt:lpstr>Office Theme</vt:lpstr>
      <vt:lpstr>Flow</vt:lpstr>
      <vt:lpstr>Pulmonary Circulation</vt:lpstr>
      <vt:lpstr>Differences from Systemic Circulation </vt:lpstr>
      <vt:lpstr>Comparison of pressures in systemic and pulmonary circulations.</vt:lpstr>
      <vt:lpstr>Different blood flow </vt:lpstr>
      <vt:lpstr>Supra physiological states </vt:lpstr>
      <vt:lpstr>Effect of Increased Cardiac Output on Pulmonary Blood Flow and Pulmonary Arterial Pressure During Heavy Exercise </vt:lpstr>
      <vt:lpstr>Zones of Pulmonary Blood Flow</vt:lpstr>
      <vt:lpstr>Zones of Pulmonary Blood Flow</vt:lpstr>
      <vt:lpstr>PowerPoint Presentation</vt:lpstr>
      <vt:lpstr>PowerPoint Presentation</vt:lpstr>
      <vt:lpstr>Immunological Functions </vt:lpstr>
      <vt:lpstr>Regulation of Pulmonary Circulation  </vt:lpstr>
      <vt:lpstr>Why Tuberculosis is more common in apical regions of the lungs </vt:lpstr>
      <vt:lpstr>Pulmonary Edema</vt:lpstr>
      <vt:lpstr>PowerPoint Presentation</vt:lpstr>
      <vt:lpstr>Rapidity of Death in Acute Pulmonary Edema </vt:lpstr>
      <vt:lpstr>Cerebral Circulation </vt:lpstr>
      <vt:lpstr>Cerebral blood flow </vt:lpstr>
      <vt:lpstr>Cercle of Willis </vt:lpstr>
      <vt:lpstr>Special Features </vt:lpstr>
      <vt:lpstr>Regulation </vt:lpstr>
      <vt:lpstr>Local control</vt:lpstr>
      <vt:lpstr>Regulation of Cerebral Blood flow in increased Intracranial pressure </vt:lpstr>
      <vt:lpstr>Blood Flow through liver </vt:lpstr>
      <vt:lpstr>Control of Hepato Portal Circulation</vt:lpstr>
      <vt:lpstr>Intestinal Circulation </vt:lpstr>
      <vt:lpstr>Splenic circulation  </vt:lpstr>
      <vt:lpstr>Renal circulation </vt:lpstr>
      <vt:lpstr>Skeletal Muscle Circulation </vt:lpstr>
      <vt:lpstr>Exercise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Pulmonary Circulation</dc:title>
  <dc:creator>abhinav verma</dc:creator>
  <cp:lastModifiedBy>abhinav verma</cp:lastModifiedBy>
  <cp:revision>36</cp:revision>
  <dcterms:created xsi:type="dcterms:W3CDTF">2020-05-05T01:38:57Z</dcterms:created>
  <dcterms:modified xsi:type="dcterms:W3CDTF">2020-05-06T01:43:07Z</dcterms:modified>
</cp:coreProperties>
</file>